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317" r:id="rId17"/>
    <p:sldId id="275" r:id="rId18"/>
    <p:sldId id="276" r:id="rId19"/>
    <p:sldId id="277" r:id="rId20"/>
    <p:sldId id="278" r:id="rId21"/>
    <p:sldId id="315" r:id="rId22"/>
    <p:sldId id="279" r:id="rId23"/>
    <p:sldId id="287" r:id="rId24"/>
    <p:sldId id="280" r:id="rId25"/>
    <p:sldId id="281" r:id="rId26"/>
    <p:sldId id="282" r:id="rId27"/>
    <p:sldId id="288" r:id="rId28"/>
    <p:sldId id="289" r:id="rId29"/>
    <p:sldId id="283" r:id="rId30"/>
    <p:sldId id="284" r:id="rId31"/>
    <p:sldId id="316" r:id="rId32"/>
    <p:sldId id="314" r:id="rId33"/>
    <p:sldId id="285" r:id="rId34"/>
    <p:sldId id="290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3" r:id="rId44"/>
    <p:sldId id="310" r:id="rId45"/>
    <p:sldId id="302" r:id="rId46"/>
    <p:sldId id="304" r:id="rId47"/>
    <p:sldId id="306" r:id="rId48"/>
    <p:sldId id="307" r:id="rId49"/>
    <p:sldId id="312" r:id="rId50"/>
    <p:sldId id="308" r:id="rId51"/>
  </p:sldIdLst>
  <p:sldSz cx="9144000" cy="6858000" type="screen4x3"/>
  <p:notesSz cx="6864350" cy="999648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B46CE-DF5D-4332-853F-BB89DCB0A9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22F63-6C2A-470B-9769-C455070B8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96912-6BF3-410E-8A90-839755DBC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22728-1D4B-4C03-922F-C0ACF71335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4655C-FF39-4082-AA87-4F23E6F0F0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BEE3B-7DB4-4CED-AF19-512E9E5241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83E65-FD72-4CE1-8DC8-542289CACD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E11A3-826B-437C-82A3-CC002DC2EB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9B10F-4A1C-4EB2-B604-2F720283C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85DF4-EC7C-4868-8999-3F6269C9E8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88DC0-454F-42C7-B048-72545762AD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51A39-97AC-4C84-927D-12BE056BBF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C3B4B-185A-4D9F-9626-53DFA141D7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8C9017E-C804-43BE-8C58-E3526CC077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92375"/>
            <a:ext cx="6400800" cy="1752600"/>
          </a:xfrm>
        </p:spPr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Percorso vestizione e svestizione </a:t>
            </a:r>
          </a:p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D.P.I. categoria III</a:t>
            </a:r>
          </a:p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Tipo 4</a:t>
            </a:r>
          </a:p>
          <a:p>
            <a:pPr algn="l" eaLnBrk="1" hangingPunct="1">
              <a:buFontTx/>
              <a:buChar char="•"/>
            </a:pPr>
            <a:r>
              <a:rPr lang="it-IT" sz="2400" b="1" smtClean="0"/>
              <a:t>Fontan Nadia</a:t>
            </a:r>
          </a:p>
          <a:p>
            <a:pPr algn="l" eaLnBrk="1" hangingPunct="1">
              <a:buFontTx/>
              <a:buChar char="•"/>
            </a:pPr>
            <a:r>
              <a:rPr lang="it-IT" sz="2400" b="1" smtClean="0"/>
              <a:t>Galvan Carlo </a:t>
            </a:r>
          </a:p>
          <a:p>
            <a:pPr algn="l" eaLnBrk="1" hangingPunct="1">
              <a:buFontTx/>
              <a:buChar char="•"/>
            </a:pPr>
            <a:r>
              <a:rPr lang="it-IT" sz="2400" b="1" smtClean="0"/>
              <a:t>Larger Gabriele</a:t>
            </a:r>
          </a:p>
        </p:txBody>
      </p:sp>
      <p:sp>
        <p:nvSpPr>
          <p:cNvPr id="2051" name="Titolo 3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2016125"/>
          </a:xfrm>
        </p:spPr>
        <p:txBody>
          <a:bodyPr/>
          <a:lstStyle/>
          <a:p>
            <a:endParaRPr lang="it-IT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404813"/>
            <a:ext cx="2016125" cy="1946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la tuta, partendo dai piedi verso la testa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V9</a:t>
            </a:r>
          </a:p>
        </p:txBody>
      </p:sp>
      <p:pic>
        <p:nvPicPr>
          <p:cNvPr id="11268" name="Picture 6" descr="V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557338"/>
            <a:ext cx="6130925" cy="460851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la tuta, partendo dai piedi verso la testa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V10</a:t>
            </a:r>
          </a:p>
        </p:txBody>
      </p:sp>
      <p:pic>
        <p:nvPicPr>
          <p:cNvPr id="12292" name="Picture 6" descr="V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587500"/>
            <a:ext cx="6491287" cy="48688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la tuta, partendo dai piedi verso la testa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2051050" cy="44259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V11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40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Chiudere in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parte la lampo,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lasciando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libero il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cappuccio </a:t>
            </a:r>
          </a:p>
        </p:txBody>
      </p:sp>
      <p:pic>
        <p:nvPicPr>
          <p:cNvPr id="13316" name="Picture 6" descr="V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535113"/>
            <a:ext cx="6491287" cy="48672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Indossare le scarpe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44675"/>
            <a:ext cx="1728787" cy="42814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V12</a:t>
            </a:r>
          </a:p>
        </p:txBody>
      </p:sp>
      <p:pic>
        <p:nvPicPr>
          <p:cNvPr id="14340" name="Picture 6" descr="V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373188"/>
            <a:ext cx="6635750" cy="49768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Togliere correttamente i guanti e gettarli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73238"/>
            <a:ext cx="1593850" cy="43529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V13</a:t>
            </a:r>
          </a:p>
        </p:txBody>
      </p:sp>
      <p:pic>
        <p:nvPicPr>
          <p:cNvPr id="15364" name="Picture 8" descr="V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425575"/>
            <a:ext cx="6562725" cy="492283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Preparare due pezzi di cerotto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00213"/>
            <a:ext cx="1655762" cy="44259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V14</a:t>
            </a:r>
          </a:p>
        </p:txBody>
      </p:sp>
      <p:pic>
        <p:nvPicPr>
          <p:cNvPr id="16388" name="Picture 6" descr="V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323975"/>
            <a:ext cx="6773863" cy="508158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13788" cy="1143000"/>
          </a:xfrm>
        </p:spPr>
        <p:txBody>
          <a:bodyPr/>
          <a:lstStyle/>
          <a:p>
            <a:r>
              <a:rPr lang="it-IT" sz="4000" b="1" smtClean="0">
                <a:solidFill>
                  <a:schemeClr val="folHlink"/>
                </a:solidFill>
              </a:rPr>
              <a:t>Indossare due paia di guanti </a:t>
            </a:r>
            <a:br>
              <a:rPr lang="it-IT" sz="4000" b="1" smtClean="0">
                <a:solidFill>
                  <a:schemeClr val="folHlink"/>
                </a:solidFill>
              </a:rPr>
            </a:br>
            <a:r>
              <a:rPr lang="it-IT" sz="2800" b="1" smtClean="0">
                <a:solidFill>
                  <a:schemeClr val="folHlink"/>
                </a:solidFill>
              </a:rPr>
              <a:t>(il paio esterno una taglia più grande dell’interno)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2062163" cy="44545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4000" b="1" smtClean="0"/>
              <a:t>V15</a:t>
            </a:r>
          </a:p>
          <a:p>
            <a:pPr>
              <a:buFont typeface="Wingdings" pitchFamily="2" charset="2"/>
              <a:buChar char="Ø"/>
            </a:pPr>
            <a:endParaRPr lang="it-IT" sz="4000" b="1" smtClean="0"/>
          </a:p>
          <a:p>
            <a:pPr>
              <a:buFont typeface="Wingdings" pitchFamily="2" charset="2"/>
              <a:buNone/>
            </a:pPr>
            <a:r>
              <a:rPr lang="it-IT" sz="2000" b="1" smtClean="0"/>
              <a:t>Guanti in nitrile </a:t>
            </a:r>
          </a:p>
          <a:p>
            <a:pPr>
              <a:buFont typeface="Wingdings" pitchFamily="2" charset="2"/>
              <a:buNone/>
            </a:pPr>
            <a:r>
              <a:rPr lang="it-IT" sz="2000" b="1" smtClean="0"/>
              <a:t>con polsini alti</a:t>
            </a:r>
          </a:p>
        </p:txBody>
      </p:sp>
      <p:pic>
        <p:nvPicPr>
          <p:cNvPr id="17412" name="Picture 6" descr="V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593850"/>
            <a:ext cx="6557963" cy="4918075"/>
          </a:xfrm>
        </p:spPr>
      </p:pic>
      <p:pic>
        <p:nvPicPr>
          <p:cNvPr id="17413" name="Picture 6" descr="V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628775"/>
            <a:ext cx="6557963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V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1781175"/>
            <a:ext cx="6557963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Il guanto interno sotto i polsini elastici 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V16</a:t>
            </a:r>
          </a:p>
        </p:txBody>
      </p:sp>
      <p:pic>
        <p:nvPicPr>
          <p:cNvPr id="18436" name="Picture 6" descr="V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535113"/>
            <a:ext cx="6635750" cy="4976812"/>
          </a:xfrm>
        </p:spPr>
      </p:pic>
      <p:sp>
        <p:nvSpPr>
          <p:cNvPr id="18437" name="Line 7"/>
          <p:cNvSpPr>
            <a:spLocks noChangeShapeType="1"/>
          </p:cNvSpPr>
          <p:nvPr/>
        </p:nvSpPr>
        <p:spPr bwMode="auto">
          <a:xfrm>
            <a:off x="2771775" y="3141663"/>
            <a:ext cx="15843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Il guanto esterno va posto sopra i polsini della tuta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V17</a:t>
            </a:r>
          </a:p>
        </p:txBody>
      </p:sp>
      <p:pic>
        <p:nvPicPr>
          <p:cNvPr id="19460" name="Picture 6" descr="V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593850"/>
            <a:ext cx="6702425" cy="5026025"/>
          </a:xfrm>
        </p:spPr>
      </p:pic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2411413" y="2060575"/>
            <a:ext cx="11525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 guanti esterni devono coprire i polsini della tuta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V18</a:t>
            </a:r>
          </a:p>
        </p:txBody>
      </p:sp>
      <p:pic>
        <p:nvPicPr>
          <p:cNvPr id="20484" name="Picture 5" descr="V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557338"/>
            <a:ext cx="6702425" cy="5027612"/>
          </a:xfrm>
        </p:spPr>
      </p:pic>
      <p:sp>
        <p:nvSpPr>
          <p:cNvPr id="20485" name="Line 6"/>
          <p:cNvSpPr>
            <a:spLocks noChangeShapeType="1"/>
          </p:cNvSpPr>
          <p:nvPr/>
        </p:nvSpPr>
        <p:spPr bwMode="auto">
          <a:xfrm flipV="1">
            <a:off x="2339975" y="3573463"/>
            <a:ext cx="64770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V="1">
            <a:off x="6588125" y="3573463"/>
            <a:ext cx="2889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868363"/>
          </a:xfrm>
        </p:spPr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Esposizione del materiale </a:t>
            </a:r>
            <a:br>
              <a:rPr lang="it-IT" sz="4000" b="1" smtClean="0">
                <a:solidFill>
                  <a:schemeClr val="folHlink"/>
                </a:solidFill>
              </a:rPr>
            </a:br>
            <a:r>
              <a:rPr lang="it-IT" sz="4000" b="1" smtClean="0">
                <a:solidFill>
                  <a:schemeClr val="folHlink"/>
                </a:solidFill>
              </a:rPr>
              <a:t>D.P.I. categoria III   Tipo 4</a:t>
            </a:r>
            <a:br>
              <a:rPr lang="it-IT" sz="4000" b="1" smtClean="0">
                <a:solidFill>
                  <a:schemeClr val="folHlink"/>
                </a:solidFill>
              </a:rPr>
            </a:br>
            <a:endParaRPr lang="it-IT" sz="4000" b="1" smtClean="0">
              <a:solidFill>
                <a:schemeClr val="folHlink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2016125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V1</a:t>
            </a:r>
          </a:p>
          <a:p>
            <a:pPr eaLnBrk="1" hangingPunct="1">
              <a:buFontTx/>
              <a:buNone/>
            </a:pPr>
            <a:endParaRPr lang="it-IT" sz="1400" b="1" smtClean="0"/>
          </a:p>
          <a:p>
            <a:pPr eaLnBrk="1" hangingPunct="1">
              <a:buFontTx/>
              <a:buNone/>
            </a:pPr>
            <a:endParaRPr lang="it-IT" sz="1400" b="1" smtClean="0"/>
          </a:p>
          <a:p>
            <a:pPr eaLnBrk="1" hangingPunct="1">
              <a:buFontTx/>
              <a:buNone/>
            </a:pPr>
            <a:r>
              <a:rPr lang="it-IT" sz="1600" b="1" smtClean="0"/>
              <a:t>FFP3</a:t>
            </a:r>
            <a:r>
              <a:rPr lang="it-IT" sz="1400" b="1" smtClean="0"/>
              <a:t> : se con filtro</a:t>
            </a:r>
          </a:p>
          <a:p>
            <a:pPr eaLnBrk="1" hangingPunct="1">
              <a:buFontTx/>
              <a:buNone/>
            </a:pPr>
            <a:r>
              <a:rPr lang="it-IT" sz="1400" b="1" smtClean="0"/>
              <a:t>aperto aggiungere </a:t>
            </a:r>
          </a:p>
          <a:p>
            <a:pPr eaLnBrk="1" hangingPunct="1">
              <a:buFontTx/>
              <a:buNone/>
            </a:pPr>
            <a:r>
              <a:rPr lang="it-IT" sz="1400" b="1" smtClean="0"/>
              <a:t>una mascherina</a:t>
            </a:r>
          </a:p>
          <a:p>
            <a:pPr eaLnBrk="1" hangingPunct="1">
              <a:buFontTx/>
              <a:buNone/>
            </a:pPr>
            <a:r>
              <a:rPr lang="it-IT" sz="1400" b="1" smtClean="0"/>
              <a:t>chirurgica  IIR</a:t>
            </a:r>
          </a:p>
        </p:txBody>
      </p:sp>
      <p:sp>
        <p:nvSpPr>
          <p:cNvPr id="3076" name="Segnaposto contenut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916113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Vanno ancorati alle maniche con una striscia di cerotto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5300663"/>
            <a:ext cx="8229600" cy="825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4000" b="1" smtClean="0"/>
              <a:t>      V 19                             V 20</a:t>
            </a:r>
          </a:p>
        </p:txBody>
      </p:sp>
      <p:pic>
        <p:nvPicPr>
          <p:cNvPr id="21508" name="Picture 8" descr="V2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4500563" cy="3376613"/>
          </a:xfrm>
        </p:spPr>
      </p:pic>
      <p:pic>
        <p:nvPicPr>
          <p:cNvPr id="21509" name="Picture 10" descr="V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1628775"/>
            <a:ext cx="4464050" cy="3348038"/>
          </a:xfrm>
        </p:spPr>
      </p:pic>
      <p:sp>
        <p:nvSpPr>
          <p:cNvPr id="21510" name="Line 11"/>
          <p:cNvSpPr>
            <a:spLocks noChangeShapeType="1"/>
          </p:cNvSpPr>
          <p:nvPr/>
        </p:nvSpPr>
        <p:spPr bwMode="auto">
          <a:xfrm flipV="1">
            <a:off x="1692275" y="2997200"/>
            <a:ext cx="35877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92375"/>
            <a:ext cx="6400800" cy="1752600"/>
          </a:xfrm>
        </p:spPr>
        <p:txBody>
          <a:bodyPr/>
          <a:lstStyle/>
          <a:p>
            <a:pPr eaLnBrk="1" hangingPunct="1"/>
            <a:endParaRPr lang="it-IT" sz="2400" b="1" smtClean="0"/>
          </a:p>
        </p:txBody>
      </p:sp>
      <p:sp>
        <p:nvSpPr>
          <p:cNvPr id="22531" name="Titolo 3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590391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3600" b="1" smtClean="0"/>
              <a:t>VS21</a:t>
            </a:r>
            <a:r>
              <a:rPr lang="it-IT" sz="7200" smtClean="0"/>
              <a:t> </a:t>
            </a:r>
            <a:br>
              <a:rPr lang="it-IT" sz="7200" smtClean="0"/>
            </a:br>
            <a:r>
              <a:rPr lang="it-IT" sz="7200" b="1" smtClean="0"/>
              <a:t>INDOSSARE </a:t>
            </a:r>
            <a:br>
              <a:rPr lang="it-IT" sz="7200" b="1" smtClean="0"/>
            </a:br>
            <a:r>
              <a:rPr lang="it-IT" sz="7200" b="1" smtClean="0"/>
              <a:t>UN</a:t>
            </a:r>
            <a:br>
              <a:rPr lang="it-IT" sz="7200" b="1" smtClean="0"/>
            </a:br>
            <a:r>
              <a:rPr lang="it-IT" sz="7200" b="1" smtClean="0"/>
              <a:t>TERZO PAIO </a:t>
            </a:r>
            <a:br>
              <a:rPr lang="it-IT" sz="7200" b="1" smtClean="0"/>
            </a:br>
            <a:r>
              <a:rPr lang="it-IT" sz="7200" b="1" smtClean="0"/>
              <a:t>DI GUANTI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la maschera semifacciale FFP3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V22</a:t>
            </a:r>
          </a:p>
        </p:txBody>
      </p:sp>
      <p:pic>
        <p:nvPicPr>
          <p:cNvPr id="23556" name="Picture 5" descr="V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587500"/>
            <a:ext cx="6418262" cy="481488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la maschera semifacciale FFP3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2268538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V23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40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1800" b="1" smtClean="0"/>
              <a:t>Modellare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1800" b="1" smtClean="0"/>
              <a:t>accuratamente la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1800" b="1" smtClean="0"/>
              <a:t>maschera al  viso,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1800" b="1" smtClean="0"/>
              <a:t>non incrociare gli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1800" b="1" smtClean="0"/>
              <a:t>elastici dietro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1800" b="1" smtClean="0"/>
              <a:t>la nuca</a:t>
            </a:r>
          </a:p>
        </p:txBody>
      </p:sp>
      <p:pic>
        <p:nvPicPr>
          <p:cNvPr id="24580" name="Picture 6" descr="V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535113"/>
            <a:ext cx="6635750" cy="497681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Test di controllo del corretto posizionamento della maschera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386013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V24</a:t>
            </a:r>
            <a:endParaRPr lang="it-IT" sz="2000" b="1" smtClean="0"/>
          </a:p>
          <a:p>
            <a:pPr eaLnBrk="1" hangingPunct="1">
              <a:buFont typeface="Wingdings" pitchFamily="2" charset="2"/>
              <a:buChar char="Ø"/>
            </a:pPr>
            <a:endParaRPr lang="it-IT" sz="2000" b="1" smtClean="0"/>
          </a:p>
          <a:p>
            <a:pPr eaLnBrk="1" hangingPunct="1">
              <a:buFont typeface="Wingdings" pitchFamily="2" charset="2"/>
              <a:buChar char="Ø"/>
            </a:pPr>
            <a:endParaRPr lang="it-IT" sz="2000" b="1" smtClean="0"/>
          </a:p>
          <a:p>
            <a:pPr eaLnBrk="1" hangingPunct="1">
              <a:buFont typeface="Wingdings" pitchFamily="2" charset="2"/>
              <a:buChar char="Ø"/>
            </a:pPr>
            <a:endParaRPr lang="it-IT" sz="2000" b="1" smtClean="0"/>
          </a:p>
          <a:p>
            <a:pPr eaLnBrk="1" hangingPunct="1">
              <a:buFontTx/>
              <a:buNone/>
            </a:pPr>
            <a:r>
              <a:rPr lang="it-IT" sz="2000" b="1" smtClean="0"/>
              <a:t>IN </a:t>
            </a:r>
          </a:p>
          <a:p>
            <a:pPr eaLnBrk="1" hangingPunct="1">
              <a:buFontTx/>
              <a:buNone/>
            </a:pPr>
            <a:r>
              <a:rPr lang="it-IT" sz="2000" b="1" smtClean="0"/>
              <a:t>INSPIRAZIONE</a:t>
            </a:r>
          </a:p>
        </p:txBody>
      </p:sp>
      <p:pic>
        <p:nvPicPr>
          <p:cNvPr id="25604" name="Picture 5" descr="V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535113"/>
            <a:ext cx="6059487" cy="4989512"/>
          </a:xfrm>
        </p:spPr>
      </p:pic>
      <p:sp>
        <p:nvSpPr>
          <p:cNvPr id="25605" name="Line 6"/>
          <p:cNvSpPr>
            <a:spLocks noChangeShapeType="1"/>
          </p:cNvSpPr>
          <p:nvPr/>
        </p:nvSpPr>
        <p:spPr bwMode="auto">
          <a:xfrm flipV="1">
            <a:off x="2916238" y="2997200"/>
            <a:ext cx="19431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gli occhiali a mascherina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V25</a:t>
            </a:r>
          </a:p>
        </p:txBody>
      </p:sp>
      <p:pic>
        <p:nvPicPr>
          <p:cNvPr id="26628" name="Picture 5" descr="V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535113"/>
            <a:ext cx="6635750" cy="4976812"/>
          </a:xfrm>
        </p:spPr>
      </p:pic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2484438" y="2276475"/>
            <a:ext cx="2232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il cappuccio e chiudere la cerniera lampo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2195513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V26</a:t>
            </a:r>
          </a:p>
          <a:p>
            <a:pPr eaLnBrk="1" hangingPunct="1">
              <a:buFont typeface="Wingdings" pitchFamily="2" charset="2"/>
              <a:buNone/>
            </a:pPr>
            <a:endParaRPr lang="it-IT" sz="2000" b="1" smtClean="0"/>
          </a:p>
          <a:p>
            <a:pPr eaLnBrk="1" hangingPunct="1">
              <a:buFont typeface="Wingdings" pitchFamily="2" charset="2"/>
              <a:buNone/>
            </a:pPr>
            <a:endParaRPr lang="it-IT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Il cappuccio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deve coprire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completamente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i capelli</a:t>
            </a:r>
          </a:p>
        </p:txBody>
      </p:sp>
      <p:pic>
        <p:nvPicPr>
          <p:cNvPr id="27652" name="Picture 5" descr="V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557338"/>
            <a:ext cx="6635750" cy="49784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il cappuccio e chiudere la cerniera lampo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600200"/>
            <a:ext cx="19431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V27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40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Fissare il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lembo esterno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con l’adesivo</a:t>
            </a:r>
          </a:p>
        </p:txBody>
      </p:sp>
      <p:pic>
        <p:nvPicPr>
          <p:cNvPr id="28676" name="Picture 6" descr="V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535113"/>
            <a:ext cx="6778625" cy="50831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il cappuccio e chiudere la cerniera lampo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V28</a:t>
            </a:r>
          </a:p>
        </p:txBody>
      </p:sp>
      <p:pic>
        <p:nvPicPr>
          <p:cNvPr id="29700" name="Picture 6" descr="V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587500"/>
            <a:ext cx="6707187" cy="50307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Vestizione completa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V29</a:t>
            </a:r>
          </a:p>
        </p:txBody>
      </p:sp>
      <p:pic>
        <p:nvPicPr>
          <p:cNvPr id="30724" name="Picture 5" descr="V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06875" y="1268413"/>
            <a:ext cx="4191000" cy="5589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Rimuovere tutti gli oggetti personali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916113"/>
            <a:ext cx="1943100" cy="42100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V2</a:t>
            </a:r>
          </a:p>
          <a:p>
            <a:pPr eaLnBrk="1" hangingPunct="1">
              <a:buFont typeface="Wingdings" pitchFamily="2" charset="2"/>
              <a:buNone/>
            </a:pPr>
            <a:endParaRPr lang="it-IT" sz="44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Riporli in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contenitore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pulito</a:t>
            </a:r>
          </a:p>
        </p:txBody>
      </p:sp>
      <p:pic>
        <p:nvPicPr>
          <p:cNvPr id="4100" name="Picture 6" descr="V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700213"/>
            <a:ext cx="6491287" cy="439261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Procedura di svestizione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0353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</a:t>
            </a:r>
          </a:p>
          <a:p>
            <a:pPr eaLnBrk="1" hangingPunct="1">
              <a:buFontTx/>
              <a:buNone/>
            </a:pPr>
            <a:endParaRPr lang="it-IT" sz="36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3600" b="1" smtClean="0"/>
              <a:t>Materiale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3600" b="1" smtClean="0"/>
              <a:t>necessario</a:t>
            </a:r>
          </a:p>
        </p:txBody>
      </p:sp>
      <p:sp>
        <p:nvSpPr>
          <p:cNvPr id="31748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844675"/>
            <a:ext cx="5664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92375"/>
            <a:ext cx="6400800" cy="1752600"/>
          </a:xfrm>
        </p:spPr>
        <p:txBody>
          <a:bodyPr/>
          <a:lstStyle/>
          <a:p>
            <a:pPr eaLnBrk="1" hangingPunct="1"/>
            <a:endParaRPr lang="it-IT" sz="2400" b="1" smtClean="0"/>
          </a:p>
        </p:txBody>
      </p:sp>
      <p:sp>
        <p:nvSpPr>
          <p:cNvPr id="32771" name="Titolo 3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590391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3600" b="1" smtClean="0"/>
              <a:t>VS1</a:t>
            </a:r>
            <a:r>
              <a:rPr lang="it-IT" sz="7200" smtClean="0"/>
              <a:t> </a:t>
            </a:r>
            <a:br>
              <a:rPr lang="it-IT" sz="7200" smtClean="0"/>
            </a:br>
            <a:r>
              <a:rPr lang="it-IT" sz="6000" b="1" smtClean="0"/>
              <a:t>RIMUOVERE</a:t>
            </a:r>
            <a:br>
              <a:rPr lang="it-IT" sz="6000" b="1" smtClean="0"/>
            </a:br>
            <a:r>
              <a:rPr lang="it-IT" sz="6000" b="1" smtClean="0"/>
              <a:t>il TERZO</a:t>
            </a:r>
            <a:br>
              <a:rPr lang="it-IT" sz="6000" b="1" smtClean="0"/>
            </a:br>
            <a:r>
              <a:rPr lang="it-IT" sz="6000" b="1" smtClean="0"/>
              <a:t>PAIO DI GUANTI</a:t>
            </a:r>
            <a:br>
              <a:rPr lang="it-IT" sz="6000" b="1" smtClean="0"/>
            </a:br>
            <a:r>
              <a:rPr lang="it-IT" sz="6000" b="1" smtClean="0"/>
              <a:t>e </a:t>
            </a:r>
            <a:r>
              <a:rPr lang="it-IT" sz="6000" b="1" u="sng" smtClean="0"/>
              <a:t>SOSTITUIRLI</a:t>
            </a:r>
            <a:r>
              <a:rPr lang="it-IT" sz="6000" b="1" smtClean="0"/>
              <a:t> CON UN PAIO PULITI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92375"/>
            <a:ext cx="6400800" cy="1752600"/>
          </a:xfrm>
        </p:spPr>
        <p:txBody>
          <a:bodyPr/>
          <a:lstStyle/>
          <a:p>
            <a:pPr eaLnBrk="1" hangingPunct="1"/>
            <a:endParaRPr lang="it-IT" sz="2400" b="1" smtClean="0"/>
          </a:p>
        </p:txBody>
      </p:sp>
      <p:sp>
        <p:nvSpPr>
          <p:cNvPr id="33795" name="Titolo 3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590391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3600" b="1" smtClean="0"/>
              <a:t>VS2</a:t>
            </a:r>
            <a:r>
              <a:rPr lang="it-IT" sz="7200" smtClean="0"/>
              <a:t> </a:t>
            </a:r>
            <a:br>
              <a:rPr lang="it-IT" sz="7200" smtClean="0"/>
            </a:br>
            <a:r>
              <a:rPr lang="it-IT" sz="5400" b="1" smtClean="0"/>
              <a:t>DETERGERE</a:t>
            </a:r>
            <a:r>
              <a:rPr lang="it-IT" sz="5400" smtClean="0"/>
              <a:t/>
            </a:r>
            <a:br>
              <a:rPr lang="it-IT" sz="5400" smtClean="0"/>
            </a:br>
            <a:r>
              <a:rPr lang="it-IT" sz="5400" b="1" smtClean="0"/>
              <a:t>SLACCIARE </a:t>
            </a:r>
            <a:br>
              <a:rPr lang="it-IT" sz="5400" b="1" smtClean="0"/>
            </a:br>
            <a:r>
              <a:rPr lang="it-IT" sz="5400" b="1" smtClean="0"/>
              <a:t>LE </a:t>
            </a:r>
            <a:br>
              <a:rPr lang="it-IT" sz="5400" b="1" smtClean="0"/>
            </a:br>
            <a:r>
              <a:rPr lang="it-IT" sz="5400" b="1" smtClean="0"/>
              <a:t>SCARPE </a:t>
            </a:r>
            <a:br>
              <a:rPr lang="it-IT" sz="5400" b="1" smtClean="0"/>
            </a:br>
            <a:r>
              <a:rPr lang="it-IT" sz="5400" b="1" smtClean="0"/>
              <a:t>TOGLIERE IL GUANTO</a:t>
            </a:r>
            <a:r>
              <a:rPr lang="it-IT" sz="7200" b="1" smtClean="0"/>
              <a:t/>
            </a:r>
            <a:br>
              <a:rPr lang="it-IT" sz="7200" b="1" smtClean="0"/>
            </a:br>
            <a:endParaRPr lang="it-IT" sz="7200" b="1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Aprire la cerniera lampo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3</a:t>
            </a:r>
          </a:p>
        </p:txBody>
      </p:sp>
      <p:pic>
        <p:nvPicPr>
          <p:cNvPr id="34820" name="Picture 5" descr="V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593850"/>
            <a:ext cx="6413500" cy="48101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Liberare la testa dal cappuccio con entrambe le mani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20891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4</a:t>
            </a:r>
          </a:p>
          <a:p>
            <a:pPr eaLnBrk="1" hangingPunct="1">
              <a:buFont typeface="Wingdings" pitchFamily="2" charset="2"/>
              <a:buNone/>
            </a:pPr>
            <a:endParaRPr lang="it-IT" sz="2000" b="1" smtClean="0"/>
          </a:p>
          <a:p>
            <a:pPr eaLnBrk="1" hangingPunct="1">
              <a:buFont typeface="Wingdings" pitchFamily="2" charset="2"/>
              <a:buNone/>
            </a:pPr>
            <a:endParaRPr lang="it-IT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Toccare il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cappuccio solo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sull’esterno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con le due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mani</a:t>
            </a:r>
          </a:p>
        </p:txBody>
      </p:sp>
      <p:pic>
        <p:nvPicPr>
          <p:cNvPr id="35844" name="Picture 6" descr="VS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535113"/>
            <a:ext cx="6491287" cy="4867275"/>
          </a:xfrm>
        </p:spPr>
      </p:pic>
      <p:sp>
        <p:nvSpPr>
          <p:cNvPr id="35845" name="Line 7"/>
          <p:cNvSpPr>
            <a:spLocks noChangeShapeType="1"/>
          </p:cNvSpPr>
          <p:nvPr/>
        </p:nvSpPr>
        <p:spPr bwMode="auto">
          <a:xfrm flipV="1">
            <a:off x="2339975" y="2492375"/>
            <a:ext cx="230346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Liberare la prima mano e braccio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5304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it-IT" sz="3600" b="1" smtClean="0"/>
              <a:t>VS 6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it-IT" sz="36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Pinzare con una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mano il guanto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esterno e il polsino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in prossimità del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cerotto, aprendo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così lo spazio tra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polsino, guanto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esterno e guanto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interno</a:t>
            </a:r>
          </a:p>
        </p:txBody>
      </p:sp>
      <p:pic>
        <p:nvPicPr>
          <p:cNvPr id="36868" name="Picture 6" descr="VS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1319213"/>
            <a:ext cx="5699125" cy="4989512"/>
          </a:xfrm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>
            <a:off x="3276600" y="2924175"/>
            <a:ext cx="3455988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Sfilare la prima manica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7</a:t>
            </a:r>
          </a:p>
        </p:txBody>
      </p:sp>
      <p:pic>
        <p:nvPicPr>
          <p:cNvPr id="37892" name="Picture 6" descr="VS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431925"/>
            <a:ext cx="6630988" cy="49720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Sfilare la prima manica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8</a:t>
            </a:r>
          </a:p>
        </p:txBody>
      </p:sp>
      <p:pic>
        <p:nvPicPr>
          <p:cNvPr id="38916" name="Picture 6" descr="VS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425575"/>
            <a:ext cx="6707187" cy="503078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Liberare la seconda manica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600200"/>
            <a:ext cx="29511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it-IT" sz="3600" b="1" smtClean="0"/>
              <a:t>VS 9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it-IT" sz="36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La mano liberata, che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indossa solo il guanto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interno, viene fatta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passare all’interno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della manica opposta,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sino a consentire la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liberazione dell’altra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mano col guanto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1" smtClean="0"/>
              <a:t>interno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3600" b="1" smtClean="0"/>
          </a:p>
        </p:txBody>
      </p:sp>
      <p:pic>
        <p:nvPicPr>
          <p:cNvPr id="39940" name="Picture 6" descr="VS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1535113"/>
            <a:ext cx="5976938" cy="507047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Liberarsi della tuta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28775"/>
            <a:ext cx="2459037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10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36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Si libera la tuta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verso il basso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toccando solo la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superficie interna</a:t>
            </a:r>
          </a:p>
          <a:p>
            <a:pPr eaLnBrk="1" hangingPunct="1">
              <a:buFont typeface="Wingdings" pitchFamily="2" charset="2"/>
              <a:buNone/>
            </a:pPr>
            <a:endParaRPr lang="it-IT" sz="3600" b="1" smtClean="0"/>
          </a:p>
          <a:p>
            <a:pPr eaLnBrk="1" hangingPunct="1">
              <a:buFont typeface="Wingdings" pitchFamily="2" charset="2"/>
              <a:buNone/>
            </a:pPr>
            <a:endParaRPr lang="it-IT" sz="2000" b="1" smtClean="0"/>
          </a:p>
        </p:txBody>
      </p:sp>
      <p:pic>
        <p:nvPicPr>
          <p:cNvPr id="40964" name="Picture 6" descr="VS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484313"/>
            <a:ext cx="6059487" cy="48244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folHlink"/>
                </a:solidFill>
              </a:rPr>
              <a:t>Rimuovere la divisa (in parte o tutta) in considerazione alle condizioni ambientali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060575"/>
            <a:ext cx="1943100" cy="40655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V3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44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Se necessario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indossare il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sottotuta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igienico</a:t>
            </a:r>
          </a:p>
        </p:txBody>
      </p:sp>
      <p:pic>
        <p:nvPicPr>
          <p:cNvPr id="5124" name="Picture 6" descr="V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700213"/>
            <a:ext cx="6335712" cy="460851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Togliere le scarpe e passare coi piedi sulla superficie interna della tuta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76475"/>
            <a:ext cx="2051050" cy="38496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11</a:t>
            </a:r>
          </a:p>
          <a:p>
            <a:pPr eaLnBrk="1" hangingPunct="1">
              <a:buFont typeface="Wingdings" pitchFamily="2" charset="2"/>
              <a:buNone/>
            </a:pPr>
            <a:endParaRPr lang="it-IT" sz="3600" b="1" smtClean="0"/>
          </a:p>
        </p:txBody>
      </p:sp>
      <p:pic>
        <p:nvPicPr>
          <p:cNvPr id="41988" name="Picture 6" descr="VS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773238"/>
            <a:ext cx="6635750" cy="491966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Passare coi piedi sul telo di plastica o superficie pulita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2051050" cy="39925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000" b="1" smtClean="0"/>
              <a:t>VS 12</a:t>
            </a:r>
          </a:p>
          <a:p>
            <a:pPr eaLnBrk="1" hangingPunct="1">
              <a:buFont typeface="Wingdings" pitchFamily="2" charset="2"/>
              <a:buNone/>
            </a:pPr>
            <a:endParaRPr lang="it-IT" sz="40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it-IT" sz="2400" b="1" smtClean="0"/>
              <a:t>Rimuovere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400" b="1" smtClean="0"/>
              <a:t>i guanti interni</a:t>
            </a:r>
          </a:p>
        </p:txBody>
      </p:sp>
      <p:pic>
        <p:nvPicPr>
          <p:cNvPr id="43012" name="Picture 6" descr="VS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587500"/>
            <a:ext cx="6562725" cy="492283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un nuovo paio di guanti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2062163" cy="39925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13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3600" b="1" smtClean="0"/>
          </a:p>
          <a:p>
            <a:pPr eaLnBrk="1" hangingPunct="1">
              <a:buFont typeface="Wingdings" pitchFamily="2" charset="2"/>
              <a:buNone/>
            </a:pPr>
            <a:endParaRPr lang="it-IT" sz="3600" b="1" smtClean="0"/>
          </a:p>
        </p:txBody>
      </p:sp>
      <p:pic>
        <p:nvPicPr>
          <p:cNvPr id="44036" name="Picture 6" descr="VS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587500"/>
            <a:ext cx="6707187" cy="50307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Spruzzare sulle scarpe abbondante detergente e pulire con garze non sterili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5589588"/>
            <a:ext cx="8229600" cy="935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4000" b="1" smtClean="0"/>
              <a:t>         </a:t>
            </a:r>
            <a:r>
              <a:rPr lang="it-IT" sz="3600" b="1" smtClean="0"/>
              <a:t>VS 14</a:t>
            </a:r>
            <a:r>
              <a:rPr lang="it-IT" sz="4000" b="1" smtClean="0"/>
              <a:t>                      </a:t>
            </a:r>
            <a:r>
              <a:rPr lang="it-IT" sz="3600" b="1" smtClean="0"/>
              <a:t>VS 15</a:t>
            </a:r>
          </a:p>
        </p:txBody>
      </p:sp>
      <p:pic>
        <p:nvPicPr>
          <p:cNvPr id="45060" name="Picture 9" descr="VS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60550"/>
            <a:ext cx="4500563" cy="3441700"/>
          </a:xfrm>
        </p:spPr>
      </p:pic>
      <p:pic>
        <p:nvPicPr>
          <p:cNvPr id="45061" name="Picture 10" descr="VS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844675"/>
            <a:ext cx="4572000" cy="3429000"/>
          </a:xfrm>
        </p:spPr>
      </p:pic>
      <p:sp>
        <p:nvSpPr>
          <p:cNvPr id="45062" name="Line 11"/>
          <p:cNvSpPr>
            <a:spLocks noChangeShapeType="1"/>
          </p:cNvSpPr>
          <p:nvPr/>
        </p:nvSpPr>
        <p:spPr bwMode="auto">
          <a:xfrm flipV="1">
            <a:off x="2124075" y="3141663"/>
            <a:ext cx="11525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5063" name="Line 12"/>
          <p:cNvSpPr>
            <a:spLocks noChangeShapeType="1"/>
          </p:cNvSpPr>
          <p:nvPr/>
        </p:nvSpPr>
        <p:spPr bwMode="auto">
          <a:xfrm>
            <a:off x="3203575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5064" name="Line 20"/>
          <p:cNvSpPr>
            <a:spLocks noChangeShapeType="1"/>
          </p:cNvSpPr>
          <p:nvPr/>
        </p:nvSpPr>
        <p:spPr bwMode="auto">
          <a:xfrm flipV="1">
            <a:off x="6732588" y="4149725"/>
            <a:ext cx="5762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5065" name="Line 22"/>
          <p:cNvSpPr>
            <a:spLocks noChangeShapeType="1"/>
          </p:cNvSpPr>
          <p:nvPr/>
        </p:nvSpPr>
        <p:spPr bwMode="auto">
          <a:xfrm>
            <a:off x="3203575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5066" name="Line 39"/>
          <p:cNvSpPr>
            <a:spLocks noChangeShapeType="1"/>
          </p:cNvSpPr>
          <p:nvPr/>
        </p:nvSpPr>
        <p:spPr bwMode="auto">
          <a:xfrm>
            <a:off x="4284663" y="62372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5067" name="Line 42"/>
          <p:cNvSpPr>
            <a:spLocks noChangeShapeType="1"/>
          </p:cNvSpPr>
          <p:nvPr/>
        </p:nvSpPr>
        <p:spPr bwMode="auto">
          <a:xfrm>
            <a:off x="3276600" y="3141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5068" name="Line 53"/>
          <p:cNvSpPr>
            <a:spLocks noChangeShapeType="1"/>
          </p:cNvSpPr>
          <p:nvPr/>
        </p:nvSpPr>
        <p:spPr bwMode="auto">
          <a:xfrm>
            <a:off x="3276600" y="3141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92375"/>
            <a:ext cx="6400800" cy="1752600"/>
          </a:xfrm>
        </p:spPr>
        <p:txBody>
          <a:bodyPr/>
          <a:lstStyle/>
          <a:p>
            <a:pPr eaLnBrk="1" hangingPunct="1"/>
            <a:endParaRPr lang="it-IT" sz="2400" b="1" smtClean="0"/>
          </a:p>
        </p:txBody>
      </p:sp>
      <p:sp>
        <p:nvSpPr>
          <p:cNvPr id="46083" name="Titolo 3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590391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3600" b="1" smtClean="0"/>
              <a:t>VS16</a:t>
            </a:r>
            <a:r>
              <a:rPr lang="it-IT" sz="7200" b="1" smtClean="0"/>
              <a:t> </a:t>
            </a:r>
            <a:br>
              <a:rPr lang="it-IT" sz="7200" b="1" smtClean="0"/>
            </a:br>
            <a:r>
              <a:rPr lang="it-IT" sz="7200" smtClean="0"/>
              <a:t>Rimuovere i guanti</a:t>
            </a:r>
            <a:br>
              <a:rPr lang="it-IT" sz="7200" smtClean="0"/>
            </a:br>
            <a:r>
              <a:rPr lang="it-IT" sz="7200" smtClean="0"/>
              <a:t>e indossare un paio di guanti puliti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Togliere gli occhiali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708275"/>
            <a:ext cx="2051050" cy="34178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17</a:t>
            </a:r>
          </a:p>
          <a:p>
            <a:pPr eaLnBrk="1" hangingPunct="1">
              <a:buFontTx/>
              <a:buNone/>
            </a:pPr>
            <a:r>
              <a:rPr lang="it-IT" sz="1800" b="1" smtClean="0"/>
              <a:t>Porli su un ripiano per la successiva decontaminazione</a:t>
            </a:r>
          </a:p>
        </p:txBody>
      </p:sp>
      <p:pic>
        <p:nvPicPr>
          <p:cNvPr id="47108" name="Picture 8" descr="VS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263650"/>
            <a:ext cx="6275387" cy="50847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Togliere la maschera semifacciale FFP3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708275"/>
            <a:ext cx="2160588" cy="34178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18</a:t>
            </a:r>
          </a:p>
        </p:txBody>
      </p:sp>
      <p:pic>
        <p:nvPicPr>
          <p:cNvPr id="48132" name="Picture 6" descr="VS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481138"/>
            <a:ext cx="6635750" cy="497681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Rimuovere i guanti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708275"/>
            <a:ext cx="2087563" cy="34178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19</a:t>
            </a:r>
          </a:p>
        </p:txBody>
      </p:sp>
      <p:pic>
        <p:nvPicPr>
          <p:cNvPr id="49156" name="Picture 6" descr="VS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484313"/>
            <a:ext cx="6562725" cy="504031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Indossare le scarpe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73238"/>
            <a:ext cx="2663825" cy="43529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3600" b="1" smtClean="0"/>
              <a:t>VS 20</a:t>
            </a:r>
          </a:p>
          <a:p>
            <a:pPr eaLnBrk="1" hangingPunct="1">
              <a:buFont typeface="Wingdings" pitchFamily="2" charset="2"/>
              <a:buChar char="Ø"/>
            </a:pPr>
            <a:endParaRPr lang="it-IT" sz="3600" b="1" smtClean="0"/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Smaltire il tutto nei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b="1" smtClean="0"/>
              <a:t>rifiuti speciali</a:t>
            </a:r>
          </a:p>
        </p:txBody>
      </p:sp>
      <p:pic>
        <p:nvPicPr>
          <p:cNvPr id="50180" name="Picture 6" descr="VS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6238" y="1773238"/>
            <a:ext cx="5915025" cy="443706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492375"/>
            <a:ext cx="6400800" cy="1752600"/>
          </a:xfrm>
        </p:spPr>
        <p:txBody>
          <a:bodyPr/>
          <a:lstStyle/>
          <a:p>
            <a:pPr eaLnBrk="1" hangingPunct="1"/>
            <a:endParaRPr lang="it-IT" sz="2400" b="1" smtClean="0"/>
          </a:p>
        </p:txBody>
      </p:sp>
      <p:sp>
        <p:nvSpPr>
          <p:cNvPr id="51203" name="Titolo 3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590391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3600" b="1" smtClean="0"/>
              <a:t>VS21</a:t>
            </a:r>
            <a:r>
              <a:rPr lang="it-IT" sz="9600" b="1" smtClean="0"/>
              <a:t> </a:t>
            </a:r>
            <a:r>
              <a:rPr lang="it-IT" sz="9600" smtClean="0"/>
              <a:t>LAVAGGIO DELLE </a:t>
            </a:r>
            <a:br>
              <a:rPr lang="it-IT" sz="9600" smtClean="0"/>
            </a:br>
            <a:r>
              <a:rPr lang="it-IT" sz="9600" smtClean="0"/>
              <a:t>MANI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chemeClr val="folHlink"/>
                </a:solidFill>
              </a:rPr>
              <a:t>In ogni caso togliere le scarpe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60575"/>
            <a:ext cx="1593850" cy="40655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V4</a:t>
            </a:r>
          </a:p>
        </p:txBody>
      </p:sp>
      <p:pic>
        <p:nvPicPr>
          <p:cNvPr id="6148" name="Picture 6" descr="V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557338"/>
            <a:ext cx="6335712" cy="506095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NOTE e CONSIDERAZIONI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zh-CN" sz="2800" smtClean="0">
                <a:ea typeface="宋体" charset="-122"/>
              </a:rPr>
              <a:t>La procedura  è stata prodotta con l'intento di risultare indifferentemente applicabile: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zh-CN" sz="2800" smtClean="0">
                <a:ea typeface="宋体" charset="-122"/>
              </a:rPr>
              <a:t>a situazioni ordinarie (trasferimenti interospedalieri con ambulanza di pazienti infetti o soccorso e trasporto di pazienti sospetti da malattia infettiva).</a:t>
            </a:r>
          </a:p>
          <a:p>
            <a:pPr eaLnBrk="1" hangingPunct="1">
              <a:lnSpc>
                <a:spcPct val="80000"/>
              </a:lnSpc>
            </a:pPr>
            <a:r>
              <a:rPr lang="it-IT" altLang="zh-CN" sz="2800" smtClean="0">
                <a:ea typeface="宋体" charset="-122"/>
              </a:rPr>
              <a:t>ad eventi a rischio NBCR, nei quali l'operatività si svolge all'interno di strutture organizzate, quali  Posto Medico Avanzato (PMA) e ospedali.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smtClean="0"/>
              <a:t>L’operatore deve essere in grado di applicare la procedura in maniera autonoma.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smtClean="0"/>
              <a:t>La sequenza di svestizione deve essere seguita scrupolosamente.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Lavare accuratamente le mani </a:t>
            </a:r>
            <a:r>
              <a:rPr lang="it-IT" sz="3600" b="1" smtClean="0">
                <a:solidFill>
                  <a:schemeClr val="folHlink"/>
                </a:solidFill>
              </a:rPr>
              <a:t>(acqua e sapone o gel antisettico)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60575"/>
            <a:ext cx="1593850" cy="40655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V5</a:t>
            </a:r>
          </a:p>
        </p:txBody>
      </p:sp>
      <p:pic>
        <p:nvPicPr>
          <p:cNvPr id="7172" name="Picture 6" descr="V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700213"/>
            <a:ext cx="6413500" cy="45370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Lavare accuratamente le mani </a:t>
            </a:r>
            <a:r>
              <a:rPr lang="it-IT" sz="3600" b="1" smtClean="0">
                <a:solidFill>
                  <a:schemeClr val="folHlink"/>
                </a:solidFill>
              </a:rPr>
              <a:t>(acqua e sapone o gel antisettico)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1593850" cy="42100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V6</a:t>
            </a:r>
          </a:p>
        </p:txBody>
      </p:sp>
      <p:pic>
        <p:nvPicPr>
          <p:cNvPr id="8196" name="Picture 6" descr="V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844675"/>
            <a:ext cx="6130925" cy="44640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chemeClr val="folHlink"/>
                </a:solidFill>
              </a:rPr>
              <a:t>Indossare un paio di guanti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V7</a:t>
            </a:r>
          </a:p>
        </p:txBody>
      </p:sp>
      <p:pic>
        <p:nvPicPr>
          <p:cNvPr id="9220" name="Picture 6" descr="V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643063"/>
            <a:ext cx="6059487" cy="473868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>
                <a:solidFill>
                  <a:schemeClr val="folHlink"/>
                </a:solidFill>
              </a:rPr>
              <a:t>Indossare la tuta, partendo dai piedi verso la testa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5938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it-IT" sz="4400" b="1" smtClean="0"/>
              <a:t>V8</a:t>
            </a:r>
          </a:p>
        </p:txBody>
      </p:sp>
      <p:pic>
        <p:nvPicPr>
          <p:cNvPr id="10244" name="Picture 6" descr="V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628775"/>
            <a:ext cx="6275387" cy="46799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627</Words>
  <Application>Microsoft Office PowerPoint</Application>
  <PresentationFormat>Presentazione su schermo (4:3)</PresentationFormat>
  <Paragraphs>191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5" baseType="lpstr">
      <vt:lpstr>Arial</vt:lpstr>
      <vt:lpstr>Calibri</vt:lpstr>
      <vt:lpstr>Wingdings</vt:lpstr>
      <vt:lpstr>宋体</vt:lpstr>
      <vt:lpstr>Struttura predefinita</vt:lpstr>
      <vt:lpstr>Diapositiva 1</vt:lpstr>
      <vt:lpstr>Esposizione del materiale  D.P.I. categoria III   Tipo 4 </vt:lpstr>
      <vt:lpstr>Rimuovere tutti gli oggetti personali</vt:lpstr>
      <vt:lpstr>Rimuovere la divisa (in parte o tutta) in considerazione alle condizioni ambientali</vt:lpstr>
      <vt:lpstr>In ogni caso togliere le scarpe</vt:lpstr>
      <vt:lpstr>Lavare accuratamente le mani (acqua e sapone o gel antisettico)</vt:lpstr>
      <vt:lpstr>Lavare accuratamente le mani (acqua e sapone o gel antisettico)</vt:lpstr>
      <vt:lpstr>Indossare un paio di guanti</vt:lpstr>
      <vt:lpstr>Indossare la tuta, partendo dai piedi verso la testa</vt:lpstr>
      <vt:lpstr>Indossare la tuta, partendo dai piedi verso la testa</vt:lpstr>
      <vt:lpstr>Indossare la tuta, partendo dai piedi verso la testa</vt:lpstr>
      <vt:lpstr>Indossare la tuta, partendo dai piedi verso la testa</vt:lpstr>
      <vt:lpstr>Indossare le scarpe</vt:lpstr>
      <vt:lpstr>Togliere correttamente i guanti e gettarli </vt:lpstr>
      <vt:lpstr>Preparare due pezzi di cerotto</vt:lpstr>
      <vt:lpstr>Indossare due paia di guanti  (il paio esterno una taglia più grande dell’interno)</vt:lpstr>
      <vt:lpstr>Il guanto interno sotto i polsini elastici  </vt:lpstr>
      <vt:lpstr>Il guanto esterno va posto sopra i polsini della tuta</vt:lpstr>
      <vt:lpstr>I guanti esterni devono coprire i polsini della tuta</vt:lpstr>
      <vt:lpstr>Vanno ancorati alle maniche con una striscia di cerotto</vt:lpstr>
      <vt:lpstr>VS21  INDOSSARE  UN TERZO PAIO  DI GUANTI</vt:lpstr>
      <vt:lpstr>Indossare la maschera semifacciale FFP3</vt:lpstr>
      <vt:lpstr>Indossare la maschera semifacciale FFP3</vt:lpstr>
      <vt:lpstr>Test di controllo del corretto posizionamento della maschera</vt:lpstr>
      <vt:lpstr>Indossare gli occhiali a mascherina</vt:lpstr>
      <vt:lpstr>Indossare il cappuccio e chiudere la cerniera lampo</vt:lpstr>
      <vt:lpstr>Indossare il cappuccio e chiudere la cerniera lampo</vt:lpstr>
      <vt:lpstr>Indossare il cappuccio e chiudere la cerniera lampo</vt:lpstr>
      <vt:lpstr>Vestizione completa</vt:lpstr>
      <vt:lpstr>Procedura di svestizione</vt:lpstr>
      <vt:lpstr>VS1  RIMUOVERE il TERZO PAIO DI GUANTI e SOSTITUIRLI CON UN PAIO PULITI</vt:lpstr>
      <vt:lpstr>VS2  DETERGERE SLACCIARE  LE  SCARPE  TOGLIERE IL GUANTO </vt:lpstr>
      <vt:lpstr>Aprire la cerniera lampo</vt:lpstr>
      <vt:lpstr>Liberare la testa dal cappuccio con entrambe le mani</vt:lpstr>
      <vt:lpstr>Liberare la prima mano e braccio</vt:lpstr>
      <vt:lpstr>Sfilare la prima manica</vt:lpstr>
      <vt:lpstr>Sfilare la prima manica</vt:lpstr>
      <vt:lpstr>Liberare la seconda manica</vt:lpstr>
      <vt:lpstr>Liberarsi della tuta</vt:lpstr>
      <vt:lpstr>Togliere le scarpe e passare coi piedi sulla superficie interna della tuta</vt:lpstr>
      <vt:lpstr>Passare coi piedi sul telo di plastica o superficie pulita</vt:lpstr>
      <vt:lpstr>Indossare un nuovo paio di guanti</vt:lpstr>
      <vt:lpstr>Spruzzare sulle scarpe abbondante detergente e pulire con garze non sterili</vt:lpstr>
      <vt:lpstr>VS16  Rimuovere i guanti e indossare un paio di guanti puliti</vt:lpstr>
      <vt:lpstr>Togliere gli occhiali </vt:lpstr>
      <vt:lpstr>Togliere la maschera semifacciale FFP3 </vt:lpstr>
      <vt:lpstr>Rimuovere i guanti </vt:lpstr>
      <vt:lpstr>Indossare le scarpe </vt:lpstr>
      <vt:lpstr>VS21 LAVAGGIO DELLE  MANI</vt:lpstr>
      <vt:lpstr>NOTE e CONSIDERAZIONI</vt:lpstr>
    </vt:vector>
  </TitlesOfParts>
  <Company>A.P.S.S. TRENTO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A.P.S.S. TRENTO</dc:creator>
  <cp:lastModifiedBy>536663</cp:lastModifiedBy>
  <cp:revision>33</cp:revision>
  <dcterms:created xsi:type="dcterms:W3CDTF">2014-06-12T09:52:01Z</dcterms:created>
  <dcterms:modified xsi:type="dcterms:W3CDTF">2020-03-04T15:27:08Z</dcterms:modified>
</cp:coreProperties>
</file>